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953877-45D0-4DDE-AF18-3B46FC86D58B}">
  <a:tblStyle styleId="{5B953877-45D0-4DDE-AF18-3B46FC86D5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276e1d9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276e1d9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02e9b07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02e9b07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276e1d9f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276e1d9f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02e9b07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02e9b07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276e1d9f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276e1d9f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6546b95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6546b95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276e1d9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276e1d9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276e1d9f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276e1d9f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76e1d9f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276e1d9f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 a zoom poll about this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a6e35673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a6e35673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02e9b0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02e9b0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a6e35673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a6e35673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276e1d9f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276e1d9f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a6e35673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a6e3567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6546b9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6546b9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276e1d9f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276e1d9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76f3a25b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76f3a25b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76f3a25b7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76f3a25b7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76f3a25b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76f3a25b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76f3a25b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76f3a25b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76f3a25b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76f3a25b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276e1d9f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276e1d9f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76f3a25b7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76f3a25b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76f3a25b7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76f3a25b7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76f3a25b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76f3a25b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76f3a25b7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76f3a25b7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76f3a25b7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76f3a25b7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276e1d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276e1d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 general, there are 4 types of data grouped into two groups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Quantitative Data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Discrete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Counts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Continuous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Qualitative Data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Nominal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Colors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Ordinal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Rankings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276e1d9f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276e1d9f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 general, there are 4 types of data grouped into two groups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Quantitative Data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Discrete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Counts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Continuous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Qualitative Data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Nominal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Colors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Ordinal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Rankings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276e1d9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276e1d9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Much of data science is being able to visualize the types of data that you are working with in order to extract meaning and to be able to analyze it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276e1d9f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276e1d9f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are not just bound to graphs that you see in papers, here are some data visualization that occur in our everyday lives!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276e1d9f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276e1d9f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see what the visualization looks like, it’s a bunch of dots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data might you be able to get from a game of squash, and what type might they be?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276e1d9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276e1d9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independent.co.uk/news/uk/home-news/posh-spice-cow-world-record-sale-b1798197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Categories, Visualizations, and Introductory Statistics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8565" l="0" r="0" t="8195"/>
          <a:stretch/>
        </p:blipFill>
        <p:spPr>
          <a:xfrm>
            <a:off x="973175" y="302300"/>
            <a:ext cx="7197652" cy="3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4230575"/>
            <a:ext cx="8317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Soldiers who died in the Vietnam War (names ordered by their time of death)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141" y="1017725"/>
            <a:ext cx="54864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48750"/>
            <a:ext cx="360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most commonly used graphs to visualize how a single quantitative variable is 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conventions of labelling the y-axis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25" y="1430761"/>
            <a:ext cx="4473864" cy="279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436" y="1430750"/>
            <a:ext cx="4473864" cy="279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0" y="1328600"/>
            <a:ext cx="4226200" cy="26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vs. Bar Chart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514750" y="3947688"/>
            <a:ext cx="3918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Quantitative Data - More interested in location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11250" y="3947688"/>
            <a:ext cx="3918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Qualitative </a:t>
            </a:r>
            <a:r>
              <a:rPr lang="en">
                <a:solidFill>
                  <a:schemeClr val="dk2"/>
                </a:solidFill>
              </a:rPr>
              <a:t>Data - More interested in counts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150" y="1337500"/>
            <a:ext cx="4226196" cy="26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293125" y="1178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the </a:t>
            </a:r>
            <a:r>
              <a:rPr lang="en"/>
              <a:t>most</a:t>
            </a:r>
            <a:r>
              <a:rPr lang="en"/>
              <a:t> commonly used graphs to visualize </a:t>
            </a:r>
            <a:r>
              <a:rPr b="1" lang="en"/>
              <a:t>TWO</a:t>
            </a:r>
            <a:r>
              <a:rPr lang="en"/>
              <a:t> quantitative variables, usually to understand how these two are related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must come in (x,y) pairs, where each point corresponds to one observation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300" y="1156875"/>
            <a:ext cx="4527600" cy="2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Introductory Statistics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Center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760300"/>
            <a:ext cx="39999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Average (or </a:t>
            </a:r>
            <a:r>
              <a:rPr i="1" lang="en"/>
              <a:t>Mean) = (1 + 4 + 6 + 7) / 4 = 4.5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always going to be a number in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Somewhere between min and max, but not necessarily exactly halfway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2" type="body"/>
          </p:nvPr>
        </p:nvSpPr>
        <p:spPr>
          <a:xfrm>
            <a:off x="4832400" y="1760300"/>
            <a:ext cx="39999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Median = 6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not always going to be a number in the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even number of data, median will be the average between the two center values</a:t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3502500" y="1056750"/>
            <a:ext cx="21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Data: [1, 3, 6, 8, 9]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463975" y="119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medians of these two distributions the same or different? Are the means same or different? If you say “different”, which one is bigger?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0" y="1828501"/>
            <a:ext cx="4750419" cy="29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906" y="1828501"/>
            <a:ext cx="4750419" cy="2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Skewness of Data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Left Skew - “Tail” on the left  </a:t>
            </a:r>
            <a:endParaRPr/>
          </a:p>
        </p:txBody>
      </p:sp>
      <p:sp>
        <p:nvSpPr>
          <p:cNvPr id="182" name="Google Shape;182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Right Skew - “Tail” on the right 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200" y="1402775"/>
            <a:ext cx="4885828" cy="30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0" y="1402781"/>
            <a:ext cx="4885825" cy="305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 Party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Based on responses to surveys, lab parties will be held on these days this week.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Tomorrow, Tuesday August 2nd from 7pm to 9pm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Friday, August 5th from 4pm to 6pm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 3 is released today after lecture.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Note on lab solutions: we will not be releasing solutions, but you can come to office hours or schedule an appointment to talk about them!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 Project is being released soon as well, be on the lookout for the Google Classroom announcement.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Left Skew - “Tail” on the left  </a:t>
            </a:r>
            <a:endParaRPr/>
          </a:p>
        </p:txBody>
      </p:sp>
      <p:sp>
        <p:nvSpPr>
          <p:cNvPr id="190" name="Google Shape;190;p32"/>
          <p:cNvSpPr txBox="1"/>
          <p:nvPr>
            <p:ph idx="2" type="body"/>
          </p:nvPr>
        </p:nvSpPr>
        <p:spPr>
          <a:xfrm>
            <a:off x="4832400" y="1124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Right Skew - “Tail” on the right 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110" y="1367842"/>
            <a:ext cx="4980290" cy="311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9400" y="1367850"/>
            <a:ext cx="4980290" cy="311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Skewness of Data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Mean and Median	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Mean:</a:t>
            </a:r>
            <a:r>
              <a:rPr lang="en"/>
              <a:t> “Balance” point of the data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Median: </a:t>
            </a:r>
            <a:r>
              <a:rPr lang="en"/>
              <a:t>“Halfway” point of the data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Outliers will influence the mean and “skew” the mean down or up depending on the skewness of the distribution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median will typically stay near the center - it is “robust” to outliers, as seen with our previous discussion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5901100" y="4030425"/>
            <a:ext cx="2139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call these “outliers”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50" y="1044191"/>
            <a:ext cx="4101450" cy="2563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33"/>
          <p:cNvCxnSpPr>
            <a:stCxn id="200" idx="1"/>
          </p:cNvCxnSpPr>
          <p:nvPr/>
        </p:nvCxnSpPr>
        <p:spPr>
          <a:xfrm flipH="1" rot="10800000">
            <a:off x="5901100" y="3379575"/>
            <a:ext cx="360300" cy="862500"/>
          </a:xfrm>
          <a:prstGeom prst="curvedConnector4">
            <a:avLst>
              <a:gd fmla="val -66091" name="adj1"/>
              <a:gd fmla="val 6227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Symmetrically Distributed Data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29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clear tail on either side of the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 and Mean will be roughly the same 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600" y="1236975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Mean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748" y="1462737"/>
            <a:ext cx="4887251" cy="3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 rotWithShape="1">
          <a:blip r:embed="rId4">
            <a:alphaModFix/>
          </a:blip>
          <a:srcRect b="0" l="0" r="40638" t="0"/>
          <a:stretch/>
        </p:blipFill>
        <p:spPr>
          <a:xfrm>
            <a:off x="1280001" y="1323912"/>
            <a:ext cx="1351825" cy="31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000" y="1011913"/>
            <a:ext cx="6086000" cy="3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Spread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2475"/>
            <a:ext cx="85206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to have some information about the variability of our data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Methods?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Plan A:</a:t>
            </a:r>
            <a:r>
              <a:rPr lang="en"/>
              <a:t> “biggest value - smallest value”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Problem - don’t know where the data is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Plan B: </a:t>
            </a:r>
            <a:r>
              <a:rPr lang="en"/>
              <a:t>Measure</a:t>
            </a:r>
            <a:r>
              <a:rPr lang="en"/>
              <a:t> how far the data is from the mean</a:t>
            </a:r>
            <a:endParaRPr/>
          </a:p>
          <a:p>
            <a:pPr indent="-317500" lvl="2" marL="1371600" rtl="0" algn="l">
              <a:spcBef>
                <a:spcPts val="1000"/>
              </a:spcBef>
              <a:spcAft>
                <a:spcPts val="1000"/>
              </a:spcAft>
              <a:buSzPts val="1400"/>
              <a:buChar char="■"/>
            </a:pPr>
            <a:r>
              <a:rPr lang="en"/>
              <a:t>Problem - need to figure out a way to quantify this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Variability from the Mean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mean is a pretty good representation of the data - “average”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try to summarize how far everything is from the mean in </a:t>
            </a:r>
            <a:r>
              <a:rPr i="1" lang="en"/>
              <a:t>one</a:t>
            </a:r>
            <a:r>
              <a:rPr lang="en"/>
              <a:t> number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Standard Deviation (SD)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Measures </a:t>
            </a:r>
            <a:r>
              <a:rPr i="1" lang="en"/>
              <a:t>on average</a:t>
            </a:r>
            <a:r>
              <a:rPr lang="en"/>
              <a:t> how far away are we from the average.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Calculated</a:t>
            </a:r>
            <a:r>
              <a:rPr lang="en"/>
              <a:t> as follows:</a:t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1190700" y="3405500"/>
            <a:ext cx="6762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(5) Root (4) Mean (3) Squared (2) Deviation from the (1) Average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Also known as Root Mean Squared Error (RMSE)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(5) Root (4) Mean (3) Squared (2) Deviation from the </a:t>
            </a:r>
            <a:r>
              <a:rPr b="1" lang="en" sz="1700">
                <a:solidFill>
                  <a:schemeClr val="dk2"/>
                </a:solidFill>
              </a:rPr>
              <a:t>(1) Average</a:t>
            </a:r>
            <a:endParaRPr b="1"/>
          </a:p>
        </p:txBody>
      </p:sp>
      <p:sp>
        <p:nvSpPr>
          <p:cNvPr id="236" name="Google Shape;236;p38"/>
          <p:cNvSpPr txBox="1"/>
          <p:nvPr/>
        </p:nvSpPr>
        <p:spPr>
          <a:xfrm>
            <a:off x="1875450" y="1924250"/>
            <a:ext cx="6772500" cy="18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Average Midparent Height = 69.17 inches</a:t>
            </a:r>
            <a:endParaRPr b="1" sz="2100">
              <a:solidFill>
                <a:schemeClr val="dk2"/>
              </a:solidFill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0" l="0" r="71383" t="0"/>
          <a:stretch/>
        </p:blipFill>
        <p:spPr>
          <a:xfrm>
            <a:off x="395324" y="1382775"/>
            <a:ext cx="1407851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(5) Root (4) Mean (3) Squared </a:t>
            </a:r>
            <a:r>
              <a:rPr b="1" lang="en" sz="1700">
                <a:solidFill>
                  <a:schemeClr val="dk2"/>
                </a:solidFill>
              </a:rPr>
              <a:t>(2) Deviation</a:t>
            </a:r>
            <a:r>
              <a:rPr lang="en" sz="1700">
                <a:solidFill>
                  <a:schemeClr val="dk2"/>
                </a:solidFill>
              </a:rPr>
              <a:t> from the (1) Average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32596" t="0"/>
          <a:stretch/>
        </p:blipFill>
        <p:spPr>
          <a:xfrm>
            <a:off x="395325" y="1382775"/>
            <a:ext cx="3316150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(5) Root (4) Mean </a:t>
            </a:r>
            <a:r>
              <a:rPr b="1" lang="en" sz="1700">
                <a:solidFill>
                  <a:schemeClr val="dk2"/>
                </a:solidFill>
              </a:rPr>
              <a:t>(3) Squared </a:t>
            </a:r>
            <a:r>
              <a:rPr lang="en" sz="1700">
                <a:solidFill>
                  <a:schemeClr val="dk2"/>
                </a:solidFill>
              </a:rPr>
              <a:t>(2) Deviation from the (1) Average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4" y="1382775"/>
            <a:ext cx="4919725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(5) Root </a:t>
            </a:r>
            <a:r>
              <a:rPr b="1" lang="en" sz="1700">
                <a:solidFill>
                  <a:schemeClr val="dk2"/>
                </a:solidFill>
              </a:rPr>
              <a:t>(4) Mean</a:t>
            </a:r>
            <a:r>
              <a:rPr lang="en" sz="1700">
                <a:solidFill>
                  <a:schemeClr val="dk2"/>
                </a:solidFill>
              </a:rPr>
              <a:t> (3) Squared (2) Deviation from the (1) Average</a:t>
            </a:r>
            <a:endParaRPr/>
          </a:p>
        </p:txBody>
      </p:sp>
      <p:sp>
        <p:nvSpPr>
          <p:cNvPr id="255" name="Google Shape;255;p41"/>
          <p:cNvSpPr/>
          <p:nvPr/>
        </p:nvSpPr>
        <p:spPr>
          <a:xfrm>
            <a:off x="4621250" y="1767353"/>
            <a:ext cx="1024800" cy="2969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 txBox="1"/>
          <p:nvPr/>
        </p:nvSpPr>
        <p:spPr>
          <a:xfrm>
            <a:off x="6007328" y="2867325"/>
            <a:ext cx="2016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Average ≅ </a:t>
            </a:r>
            <a:r>
              <a:rPr lang="en" sz="1500">
                <a:solidFill>
                  <a:schemeClr val="dk2"/>
                </a:solidFill>
              </a:rPr>
              <a:t>3.2464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57" name="Google Shape;257;p41"/>
          <p:cNvSpPr/>
          <p:nvPr/>
        </p:nvSpPr>
        <p:spPr>
          <a:xfrm>
            <a:off x="5646050" y="3236328"/>
            <a:ext cx="3015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4" y="1382775"/>
            <a:ext cx="4919725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of Data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(5) Root</a:t>
            </a:r>
            <a:r>
              <a:rPr lang="en" sz="1700">
                <a:solidFill>
                  <a:schemeClr val="dk2"/>
                </a:solidFill>
              </a:rPr>
              <a:t> (4) Mean</a:t>
            </a:r>
            <a:r>
              <a:rPr lang="en" sz="1700">
                <a:solidFill>
                  <a:schemeClr val="dk2"/>
                </a:solidFill>
              </a:rPr>
              <a:t> (3) Squared (2) Deviation from the (1) Average</a:t>
            </a:r>
            <a:endParaRPr/>
          </a:p>
        </p:txBody>
      </p:sp>
      <p:sp>
        <p:nvSpPr>
          <p:cNvPr id="264" name="Google Shape;264;p42"/>
          <p:cNvSpPr txBox="1"/>
          <p:nvPr/>
        </p:nvSpPr>
        <p:spPr>
          <a:xfrm>
            <a:off x="6063056" y="2906025"/>
            <a:ext cx="2479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√</a:t>
            </a:r>
            <a:r>
              <a:rPr lang="en" sz="1500">
                <a:solidFill>
                  <a:schemeClr val="dk2"/>
                </a:solidFill>
              </a:rPr>
              <a:t>3.2464 ≅ </a:t>
            </a:r>
            <a:r>
              <a:rPr lang="en" sz="1500">
                <a:solidFill>
                  <a:schemeClr val="dk2"/>
                </a:solidFill>
              </a:rPr>
              <a:t>1.8018 inches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4621250" y="1767353"/>
            <a:ext cx="1024800" cy="29691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5646050" y="3236328"/>
            <a:ext cx="3015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4" y="1382775"/>
            <a:ext cx="4919725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Galton’s Data - Calculating the SD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(5) Root (4) Mean (3) Squared (2) Deviation from the (1) Average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330203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 is Useful!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Deviation is expressed in the same units as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 matter what distribution</a:t>
            </a:r>
            <a:r>
              <a:rPr lang="en"/>
              <a:t>, the majority of the data </a:t>
            </a:r>
            <a:r>
              <a:rPr i="1" lang="en"/>
              <a:t>will always be </a:t>
            </a:r>
            <a:r>
              <a:rPr lang="en"/>
              <a:t>within “a few standard deviations” away from the mean (Chebyshev’s Bounds)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0" name="Google Shape;280;p44"/>
          <p:cNvGraphicFramePr/>
          <p:nvPr/>
        </p:nvGraphicFramePr>
        <p:xfrm>
          <a:off x="952500" y="23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{5B953877-45D0-4DDE-AF18-3B46FC86D58B}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Proportion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± 2 SDs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least 1 - 1/4   (75%)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± 3 SDs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least 1 - 1/9   (88.888…%)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± 4 SDs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least 1 - 1/16 (93.75%)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± 5 SDs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least 1 - 1/25  (96%)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 is Useful!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219400"/>
            <a:ext cx="5486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Units</a:t>
            </a:r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describing data in its respective unit of measurement, we can use</a:t>
            </a:r>
            <a:br>
              <a:rPr lang="en"/>
            </a:br>
            <a:r>
              <a:rPr b="1" lang="en"/>
              <a:t>Standard Units (z): </a:t>
            </a:r>
            <a:endParaRPr b="1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 = (Value - Average)/SD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useful since this has no units associated with it!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5476138" y="144146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Quantitative</a:t>
            </a:r>
            <a:endParaRPr sz="3200"/>
          </a:p>
        </p:txBody>
      </p:sp>
      <p:sp>
        <p:nvSpPr>
          <p:cNvPr id="72" name="Google Shape;72;p16"/>
          <p:cNvSpPr txBox="1"/>
          <p:nvPr/>
        </p:nvSpPr>
        <p:spPr>
          <a:xfrm>
            <a:off x="5476138" y="314791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Qualitative</a:t>
            </a:r>
            <a:endParaRPr sz="3200"/>
          </a:p>
        </p:txBody>
      </p:sp>
      <p:sp>
        <p:nvSpPr>
          <p:cNvPr id="73" name="Google Shape;73;p16"/>
          <p:cNvSpPr txBox="1"/>
          <p:nvPr/>
        </p:nvSpPr>
        <p:spPr>
          <a:xfrm>
            <a:off x="1288850" y="2210100"/>
            <a:ext cx="1519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</a:t>
            </a:r>
            <a:endParaRPr sz="3500"/>
          </a:p>
        </p:txBody>
      </p:sp>
      <p:cxnSp>
        <p:nvCxnSpPr>
          <p:cNvPr id="74" name="Google Shape;74;p16"/>
          <p:cNvCxnSpPr>
            <a:stCxn id="73" idx="3"/>
            <a:endCxn id="71" idx="1"/>
          </p:cNvCxnSpPr>
          <p:nvPr/>
        </p:nvCxnSpPr>
        <p:spPr>
          <a:xfrm flipH="1" rot="10800000">
            <a:off x="2808350" y="1718550"/>
            <a:ext cx="2667900" cy="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6"/>
          <p:cNvCxnSpPr>
            <a:stCxn id="73" idx="3"/>
            <a:endCxn id="72" idx="1"/>
          </p:cNvCxnSpPr>
          <p:nvPr/>
        </p:nvCxnSpPr>
        <p:spPr>
          <a:xfrm>
            <a:off x="2808350" y="2571750"/>
            <a:ext cx="2667900" cy="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902271" y="1164450"/>
            <a:ext cx="16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Quantitative</a:t>
            </a:r>
            <a:endParaRPr sz="2000"/>
          </a:p>
        </p:txBody>
      </p:sp>
      <p:sp>
        <p:nvSpPr>
          <p:cNvPr id="81" name="Google Shape;81;p17"/>
          <p:cNvSpPr txBox="1"/>
          <p:nvPr/>
        </p:nvSpPr>
        <p:spPr>
          <a:xfrm>
            <a:off x="1902271" y="3419325"/>
            <a:ext cx="144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Qualitative</a:t>
            </a:r>
            <a:endParaRPr sz="2000"/>
          </a:p>
        </p:txBody>
      </p:sp>
      <p:sp>
        <p:nvSpPr>
          <p:cNvPr id="82" name="Google Shape;82;p17"/>
          <p:cNvSpPr txBox="1"/>
          <p:nvPr/>
        </p:nvSpPr>
        <p:spPr>
          <a:xfrm>
            <a:off x="226350" y="2210100"/>
            <a:ext cx="106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</a:t>
            </a:r>
            <a:endParaRPr sz="2000"/>
          </a:p>
        </p:txBody>
      </p:sp>
      <p:cxnSp>
        <p:nvCxnSpPr>
          <p:cNvPr id="83" name="Google Shape;83;p17"/>
          <p:cNvCxnSpPr>
            <a:stCxn id="82" idx="3"/>
            <a:endCxn id="80" idx="1"/>
          </p:cNvCxnSpPr>
          <p:nvPr/>
        </p:nvCxnSpPr>
        <p:spPr>
          <a:xfrm flipH="1" rot="10800000">
            <a:off x="1287750" y="1410600"/>
            <a:ext cx="614400" cy="10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7"/>
          <p:cNvCxnSpPr>
            <a:stCxn id="82" idx="3"/>
            <a:endCxn id="81" idx="1"/>
          </p:cNvCxnSpPr>
          <p:nvPr/>
        </p:nvCxnSpPr>
        <p:spPr>
          <a:xfrm>
            <a:off x="1287750" y="2456400"/>
            <a:ext cx="614400" cy="12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/>
        </p:nvSpPr>
        <p:spPr>
          <a:xfrm>
            <a:off x="5049088" y="61596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Discrete</a:t>
            </a:r>
            <a:endParaRPr sz="3200"/>
          </a:p>
        </p:txBody>
      </p:sp>
      <p:sp>
        <p:nvSpPr>
          <p:cNvPr id="86" name="Google Shape;86;p17"/>
          <p:cNvSpPr txBox="1"/>
          <p:nvPr/>
        </p:nvSpPr>
        <p:spPr>
          <a:xfrm>
            <a:off x="5049088" y="173511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Continuous</a:t>
            </a:r>
            <a:endParaRPr sz="3200"/>
          </a:p>
        </p:txBody>
      </p:sp>
      <p:sp>
        <p:nvSpPr>
          <p:cNvPr id="87" name="Google Shape;87;p17"/>
          <p:cNvSpPr txBox="1"/>
          <p:nvPr/>
        </p:nvSpPr>
        <p:spPr>
          <a:xfrm>
            <a:off x="5049088" y="285426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Nominal</a:t>
            </a:r>
            <a:endParaRPr sz="3200"/>
          </a:p>
        </p:txBody>
      </p:sp>
      <p:sp>
        <p:nvSpPr>
          <p:cNvPr id="88" name="Google Shape;88;p17"/>
          <p:cNvSpPr txBox="1"/>
          <p:nvPr/>
        </p:nvSpPr>
        <p:spPr>
          <a:xfrm>
            <a:off x="5049088" y="3973413"/>
            <a:ext cx="23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Ordinal</a:t>
            </a:r>
            <a:endParaRPr sz="3200"/>
          </a:p>
        </p:txBody>
      </p:sp>
      <p:cxnSp>
        <p:nvCxnSpPr>
          <p:cNvPr id="89" name="Google Shape;89;p17"/>
          <p:cNvCxnSpPr>
            <a:stCxn id="80" idx="3"/>
            <a:endCxn id="85" idx="1"/>
          </p:cNvCxnSpPr>
          <p:nvPr/>
        </p:nvCxnSpPr>
        <p:spPr>
          <a:xfrm flipH="1" rot="10800000">
            <a:off x="3517471" y="892950"/>
            <a:ext cx="15315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7"/>
          <p:cNvCxnSpPr>
            <a:stCxn id="80" idx="3"/>
            <a:endCxn id="86" idx="1"/>
          </p:cNvCxnSpPr>
          <p:nvPr/>
        </p:nvCxnSpPr>
        <p:spPr>
          <a:xfrm>
            <a:off x="3517471" y="1410750"/>
            <a:ext cx="1531500" cy="6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7"/>
          <p:cNvCxnSpPr>
            <a:stCxn id="81" idx="3"/>
            <a:endCxn id="87" idx="1"/>
          </p:cNvCxnSpPr>
          <p:nvPr/>
        </p:nvCxnSpPr>
        <p:spPr>
          <a:xfrm flipH="1" rot="10800000">
            <a:off x="3348271" y="3131175"/>
            <a:ext cx="1700700" cy="5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7"/>
          <p:cNvCxnSpPr>
            <a:stCxn id="81" idx="3"/>
            <a:endCxn id="88" idx="1"/>
          </p:cNvCxnSpPr>
          <p:nvPr/>
        </p:nvCxnSpPr>
        <p:spPr>
          <a:xfrm>
            <a:off x="3348271" y="3696375"/>
            <a:ext cx="170070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21986" l="0" r="0" t="31432"/>
          <a:stretch/>
        </p:blipFill>
        <p:spPr>
          <a:xfrm>
            <a:off x="89050" y="1008346"/>
            <a:ext cx="8965901" cy="312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Squash ball bounce positions in a gym</a:t>
            </a:r>
            <a:endParaRPr sz="1500"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5618" l="0" r="1623" t="0"/>
          <a:stretch/>
        </p:blipFill>
        <p:spPr>
          <a:xfrm>
            <a:off x="1008774" y="251675"/>
            <a:ext cx="7126448" cy="40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11925"/>
          <a:stretch/>
        </p:blipFill>
        <p:spPr>
          <a:xfrm>
            <a:off x="1231113" y="611175"/>
            <a:ext cx="6681775" cy="39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